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8" autoAdjust="0"/>
    <p:restoredTop sz="99857" autoAdjust="0"/>
  </p:normalViewPr>
  <p:slideViewPr>
    <p:cSldViewPr>
      <p:cViewPr varScale="1">
        <p:scale>
          <a:sx n="93" d="100"/>
          <a:sy n="93" d="100"/>
        </p:scale>
        <p:origin x="-13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343EA-6663-4F5B-ACFF-6E3ADA583391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F5F51-FF69-4FCA-BBFD-811D06C191A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Kidnapping women and children for servants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Aboriginal experts guide explorers, surveyors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workers: roads, farms, stock, domestics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1000 permanent workers by 1886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Paid in old clothes, food scraps, alcohol, opium dregs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F5F51-FF69-4FCA-BBFD-811D06C191A2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Kidnapping women and children for servants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Aboriginal experts guide explorers, surveyors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workers: roads, farms, stock, domestics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1000 permanent workers by 1886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Paid in old clothes, food scraps, alcohol, opium dregs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F5F51-FF69-4FCA-BBFD-811D06C191A2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Kidnapping women and children for servants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Aboriginal experts guide explorers, surveyors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workers: roads, farms, stock, domestics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1000 permanent workers by 1886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Paid in old clothes, food scraps, alcohol, opium dregs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F5F51-FF69-4FCA-BBFD-811D06C191A2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Kidnapping women and children for servants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Aboriginal experts guide explorers, surveyors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workers: roads, farms, stock, domestics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1000 permanent workers by 1886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Paid in old clothes, food scraps, alcohol, opium dregs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F5F51-FF69-4FCA-BBFD-811D06C191A2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Kidnapping women and children for servants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Aboriginal experts guide explorers, surveyors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workers: roads, farms, stock, domestics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1000 permanent workers by 1886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Paid in old clothes, food scraps, alcohol, opium dregs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F5F51-FF69-4FCA-BBFD-811D06C191A2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Kidnapping women and children for servants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Aboriginal experts guide explorers, surveyors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workers: roads, farms, stock, domestics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1000 permanent workers by 1886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Paid in old clothes, food scraps, alcohol, opium dregs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F5F51-FF69-4FCA-BBFD-811D06C191A2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Kidnapping women and children for servants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Aboriginal experts guide explorers, surveyors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workers: roads, farms, stock, domestics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1000 permanent workers by 1886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Paid in old clothes, food scraps, alcohol, opium dregs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F5F51-FF69-4FCA-BBFD-811D06C191A2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Kidnapping women and children for servants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Aboriginal experts guide explorers, surveyors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workers: roads, farms, stock, domestics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1000 permanent workers by 1886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Paid in old clothes, food scraps, alcohol, opium dregs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F5F51-FF69-4FCA-BBFD-811D06C191A2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F5F51-FF69-4FCA-BBFD-811D06C191A2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F505B-8BBE-4652-8D73-7A1EC41CD14C}" type="datetimeFigureOut">
              <a:rPr lang="en-US" smtClean="0"/>
              <a:pPr/>
              <a:t>8/29/2010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802D5-253C-4980-8953-4C86D84FA41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chemeClr val="accent3">
                    <a:lumMod val="50000"/>
                  </a:schemeClr>
                </a:solidFill>
              </a:rPr>
              <a:t>The History of Racial Discrimination in Queensland</a:t>
            </a:r>
            <a:endParaRPr lang="en-A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215238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sz="14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Early occupation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Rule of law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Controlled lives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Controlled employment:  community employment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Controlled employment:   rural employment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Controlled finances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‘Free’ from control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Community policing</a:t>
            </a:r>
            <a:endParaRPr lang="en-AU" sz="1600" dirty="0" smtClean="0"/>
          </a:p>
          <a:p>
            <a:pPr lvl="0" algn="l"/>
            <a:endParaRPr lang="en-AU" sz="1600" dirty="0" smtClean="0"/>
          </a:p>
          <a:p>
            <a:pPr lvl="0" algn="l"/>
            <a:endParaRPr lang="en-AU" sz="1600" dirty="0" smtClean="0"/>
          </a:p>
          <a:p>
            <a:pPr lvl="0" algn="l"/>
            <a:endParaRPr lang="en-AU" sz="1200" dirty="0" smtClean="0"/>
          </a:p>
          <a:p>
            <a:pPr algn="r"/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Dr </a:t>
            </a:r>
            <a:r>
              <a:rPr lang="en-US" sz="1400" b="1" i="1" dirty="0" err="1" smtClean="0">
                <a:solidFill>
                  <a:schemeClr val="accent3">
                    <a:lumMod val="50000"/>
                  </a:schemeClr>
                </a:solidFill>
              </a:rPr>
              <a:t>Ros</a:t>
            </a:r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 Kidd    www.linksdisk.com/roskidd</a:t>
            </a:r>
            <a:endParaRPr lang="en-A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endParaRPr lang="en-AU" sz="1400" dirty="0">
              <a:solidFill>
                <a:schemeClr val="accent3">
                  <a:lumMod val="50000"/>
                </a:schemeClr>
              </a:solidFill>
            </a:endParaRPr>
          </a:p>
          <a:p>
            <a:pPr lvl="0" algn="r">
              <a:buFont typeface="Arial" pitchFamily="34" charset="0"/>
              <a:buChar char="•"/>
            </a:pPr>
            <a:endParaRPr lang="en-AU" sz="1200" dirty="0"/>
          </a:p>
          <a:p>
            <a:pPr algn="l"/>
            <a:endParaRPr lang="en-AU" sz="1400" dirty="0"/>
          </a:p>
          <a:p>
            <a:pPr algn="l"/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chemeClr val="accent3">
                    <a:lumMod val="50000"/>
                  </a:schemeClr>
                </a:solidFill>
              </a:rPr>
              <a:t>The History of Racial Discrimination in Queensland</a:t>
            </a:r>
            <a:endParaRPr lang="en-A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215238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AU" sz="2000" b="1" u="sng" dirty="0">
                <a:solidFill>
                  <a:schemeClr val="accent6">
                    <a:lumMod val="50000"/>
                  </a:schemeClr>
                </a:solidFill>
              </a:rPr>
              <a:t>Early </a:t>
            </a:r>
            <a:r>
              <a:rPr lang="en-AU" sz="2000" b="1" u="sng" dirty="0" smtClean="0">
                <a:solidFill>
                  <a:schemeClr val="accent6">
                    <a:lumMod val="50000"/>
                  </a:schemeClr>
                </a:solidFill>
              </a:rPr>
              <a:t>occupation</a:t>
            </a:r>
            <a:endParaRPr lang="en-A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sz="14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Kidnapping </a:t>
            </a:r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women and children for servants</a:t>
            </a:r>
          </a:p>
          <a:p>
            <a:pPr algn="l"/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Aboriginal </a:t>
            </a:r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experts guide explorers, surveyors</a:t>
            </a:r>
          </a:p>
          <a:p>
            <a:pPr algn="l"/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Essential </a:t>
            </a:r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workers: roads, farms, stock, domestics</a:t>
            </a:r>
          </a:p>
          <a:p>
            <a:pPr algn="l"/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1000 </a:t>
            </a:r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permanent workers by 1886</a:t>
            </a:r>
          </a:p>
          <a:p>
            <a:pPr algn="l"/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Paid </a:t>
            </a:r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in old clothes, food scraps, alcohol, opium </a:t>
            </a: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dregs</a:t>
            </a:r>
          </a:p>
          <a:p>
            <a:pPr lvl="0" algn="l">
              <a:buFont typeface="Arial" pitchFamily="34" charset="0"/>
              <a:buChar char="•"/>
            </a:pPr>
            <a:endParaRPr lang="en-AU" sz="1600" dirty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600" dirty="0"/>
          </a:p>
          <a:p>
            <a:pPr lvl="0" algn="l"/>
            <a:endParaRPr lang="en-AU" sz="1600" dirty="0" smtClean="0"/>
          </a:p>
          <a:p>
            <a:pPr lvl="0" algn="l"/>
            <a:endParaRPr lang="en-AU" sz="1600" dirty="0" smtClean="0"/>
          </a:p>
          <a:p>
            <a:pPr algn="r"/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Dr </a:t>
            </a:r>
            <a:r>
              <a:rPr lang="en-US" sz="1400" b="1" i="1" dirty="0" err="1" smtClean="0">
                <a:solidFill>
                  <a:schemeClr val="accent3">
                    <a:lumMod val="50000"/>
                  </a:schemeClr>
                </a:solidFill>
              </a:rPr>
              <a:t>Ros</a:t>
            </a:r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 Kidd    www.linksdisk.com/roskidd</a:t>
            </a:r>
            <a:endParaRPr lang="en-A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r">
              <a:buFont typeface="Arial" pitchFamily="34" charset="0"/>
              <a:buChar char="•"/>
            </a:pPr>
            <a:endParaRPr lang="en-AU" sz="1200" dirty="0"/>
          </a:p>
          <a:p>
            <a:pPr algn="l"/>
            <a:endParaRPr lang="en-AU" sz="1400" dirty="0"/>
          </a:p>
          <a:p>
            <a:pPr algn="l"/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n-AU" sz="2800" b="1" smtClean="0">
                <a:solidFill>
                  <a:schemeClr val="accent3">
                    <a:lumMod val="50000"/>
                  </a:schemeClr>
                </a:solidFill>
              </a:rPr>
              <a:t>The History of Racial Discrimination in Queensland</a:t>
            </a:r>
            <a:endParaRPr lang="en-A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215238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AU" sz="2000" b="1" u="sng" dirty="0" smtClean="0">
                <a:solidFill>
                  <a:schemeClr val="accent6">
                    <a:lumMod val="50000"/>
                  </a:schemeClr>
                </a:solidFill>
              </a:rPr>
              <a:t>Rule of law</a:t>
            </a:r>
            <a:endParaRPr lang="en-A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AU" sz="20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algn="l"/>
            <a:endParaRPr lang="en-A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1897 Aboriginals Protection and Restriction of the Sale of Opium Act</a:t>
            </a:r>
          </a:p>
          <a:p>
            <a:pPr algn="l"/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	-  laws in force until 1971</a:t>
            </a:r>
          </a:p>
          <a:p>
            <a:pPr algn="l"/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Police protectors – surveillance network</a:t>
            </a:r>
          </a:p>
          <a:p>
            <a:pPr algn="l"/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Transport to missions and settlements; control employment</a:t>
            </a:r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lvl="0" algn="l"/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algn="r"/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Dr </a:t>
            </a:r>
            <a:r>
              <a:rPr lang="en-US" sz="1400" b="1" i="1" dirty="0" err="1" smtClean="0">
                <a:solidFill>
                  <a:schemeClr val="accent3">
                    <a:lumMod val="50000"/>
                  </a:schemeClr>
                </a:solidFill>
              </a:rPr>
              <a:t>Ros</a:t>
            </a:r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 Kidd    www.linksdisk.com/roskidd</a:t>
            </a:r>
            <a:endParaRPr lang="en-A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r">
              <a:buFont typeface="Arial" pitchFamily="34" charset="0"/>
              <a:buChar char="•"/>
            </a:pPr>
            <a:endParaRPr lang="en-AU" sz="1200" dirty="0" smtClean="0"/>
          </a:p>
          <a:p>
            <a:pPr algn="l"/>
            <a:endParaRPr lang="en-AU" sz="1400" dirty="0" smtClean="0"/>
          </a:p>
          <a:p>
            <a:pPr algn="l"/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chemeClr val="accent3">
                    <a:lumMod val="50000"/>
                  </a:schemeClr>
                </a:solidFill>
              </a:rPr>
              <a:t>The History of Racial Discrimination in Queensland</a:t>
            </a:r>
            <a:endParaRPr lang="en-A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215238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AU" sz="2000" b="1" u="sng" dirty="0">
                <a:solidFill>
                  <a:schemeClr val="accent6">
                    <a:lumMod val="50000"/>
                  </a:schemeClr>
                </a:solidFill>
              </a:rPr>
              <a:t>Controlled lives</a:t>
            </a:r>
            <a:endParaRPr lang="en-A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AU" sz="20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algn="l"/>
            <a:r>
              <a:rPr lang="en-AU" sz="20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en-A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Children separated into dormitories </a:t>
            </a:r>
          </a:p>
          <a:p>
            <a:pPr algn="l"/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Inadequate government funding: bad diet, unsafe water, poor shelter</a:t>
            </a:r>
          </a:p>
          <a:p>
            <a:pPr algn="l"/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Rudimentary schooling and child labour</a:t>
            </a:r>
          </a:p>
          <a:p>
            <a:pPr algn="l"/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AU" sz="1600" smtClean="0">
                <a:solidFill>
                  <a:schemeClr val="accent6">
                    <a:lumMod val="50000"/>
                  </a:schemeClr>
                </a:solidFill>
              </a:rPr>
              <a:t>Government </a:t>
            </a:r>
            <a:r>
              <a:rPr lang="en-AU" sz="1600" smtClean="0">
                <a:solidFill>
                  <a:schemeClr val="accent6">
                    <a:lumMod val="50000"/>
                  </a:schemeClr>
                </a:solidFill>
              </a:rPr>
              <a:t>seizes </a:t>
            </a: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child endowment from 1942 and pensions from 1960</a:t>
            </a:r>
          </a:p>
          <a:p>
            <a:pPr lvl="0" algn="l">
              <a:buFont typeface="Arial" pitchFamily="34" charset="0"/>
              <a:buChar char="•"/>
            </a:pPr>
            <a:endParaRPr lang="en-AU" sz="1600" dirty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600" dirty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400" dirty="0" smtClean="0"/>
          </a:p>
          <a:p>
            <a:pPr lvl="0" algn="l">
              <a:buFont typeface="Arial" pitchFamily="34" charset="0"/>
              <a:buChar char="•"/>
            </a:pPr>
            <a:endParaRPr lang="en-AU" sz="1400" dirty="0" smtClean="0"/>
          </a:p>
          <a:p>
            <a:pPr algn="r"/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Dr </a:t>
            </a:r>
            <a:r>
              <a:rPr lang="en-US" sz="1400" b="1" i="1" dirty="0" err="1" smtClean="0">
                <a:solidFill>
                  <a:schemeClr val="accent3">
                    <a:lumMod val="50000"/>
                  </a:schemeClr>
                </a:solidFill>
              </a:rPr>
              <a:t>Ros</a:t>
            </a:r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 Kidd    www.linksdisk.com/roskidd</a:t>
            </a:r>
            <a:endParaRPr lang="en-A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r">
              <a:buFont typeface="Arial" pitchFamily="34" charset="0"/>
              <a:buChar char="•"/>
            </a:pPr>
            <a:endParaRPr lang="en-AU" sz="1200" dirty="0"/>
          </a:p>
          <a:p>
            <a:pPr algn="l"/>
            <a:endParaRPr lang="en-AU" sz="1400" dirty="0"/>
          </a:p>
          <a:p>
            <a:pPr algn="l"/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chemeClr val="accent3">
                    <a:lumMod val="50000"/>
                  </a:schemeClr>
                </a:solidFill>
              </a:rPr>
              <a:t>The History of Racial Discrimination in Queensland</a:t>
            </a:r>
            <a:endParaRPr lang="en-A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215238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en-AU" sz="2900" b="1" u="sng" dirty="0">
                <a:solidFill>
                  <a:schemeClr val="accent6">
                    <a:lumMod val="50000"/>
                  </a:schemeClr>
                </a:solidFill>
              </a:rPr>
              <a:t>Controlled employment</a:t>
            </a:r>
            <a:endParaRPr lang="en-AU" sz="29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marL="342900" lvl="0" indent="-342900" algn="l">
              <a:buAutoNum type="alphaUcPeriod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Community employment:	</a:t>
            </a:r>
          </a:p>
          <a:p>
            <a:pPr marL="342900" lvl="0" indent="-342900" algn="l"/>
            <a:endParaRPr lang="en-AU" sz="23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Compulsory unpaid work, punishment for dissent</a:t>
            </a:r>
          </a:p>
          <a:p>
            <a:pPr algn="l">
              <a:buFont typeface="Arial" pitchFamily="34" charset="0"/>
              <a:buChar char="•"/>
            </a:pPr>
            <a:endParaRPr lang="en-AU" sz="2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Wages paid from 1968 but a fraction of basic wage</a:t>
            </a:r>
          </a:p>
          <a:p>
            <a:pPr algn="l">
              <a:buFont typeface="Arial" pitchFamily="34" charset="0"/>
              <a:buChar char="•"/>
            </a:pPr>
            <a:endParaRPr lang="en-AU" sz="2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Underpayment illegal after 1975 RDA</a:t>
            </a:r>
          </a:p>
          <a:p>
            <a:pPr lvl="0" algn="l">
              <a:buFont typeface="Arial" pitchFamily="34" charset="0"/>
              <a:buChar char="•"/>
            </a:pPr>
            <a:endParaRPr lang="en-AU" sz="2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Mass sackings as wages increase</a:t>
            </a:r>
          </a:p>
          <a:p>
            <a:pPr algn="l">
              <a:buFont typeface="Arial" pitchFamily="34" charset="0"/>
              <a:buChar char="•"/>
            </a:pPr>
            <a:endParaRPr lang="en-AU" sz="2300" dirty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Government </a:t>
            </a:r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profit late 1970s $20m </a:t>
            </a: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p.a.</a:t>
            </a:r>
          </a:p>
          <a:p>
            <a:pPr algn="l">
              <a:buFont typeface="Arial" pitchFamily="34" charset="0"/>
              <a:buChar char="•"/>
            </a:pPr>
            <a:endParaRPr lang="en-AU" sz="2300" dirty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Seize </a:t>
            </a:r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Social Security payments for rent </a:t>
            </a: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arrears</a:t>
            </a:r>
          </a:p>
          <a:p>
            <a:pPr algn="l">
              <a:buFont typeface="Arial" pitchFamily="34" charset="0"/>
              <a:buChar char="•"/>
            </a:pPr>
            <a:endParaRPr lang="en-AU" sz="2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HREOC </a:t>
            </a:r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Decision 1996, $7000 </a:t>
            </a: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compensation</a:t>
            </a:r>
            <a:endParaRPr lang="en-AU" sz="23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l"/>
            <a:endParaRPr lang="en-AU" sz="1600" dirty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algn="r"/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Dr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Ros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 Kidd    www.linksdisk.com/roskidd</a:t>
            </a:r>
            <a:endParaRPr lang="en-A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endParaRPr lang="en-AU" sz="2000" dirty="0"/>
          </a:p>
          <a:p>
            <a:pPr lvl="0" algn="r">
              <a:buFont typeface="Arial" pitchFamily="34" charset="0"/>
              <a:buChar char="•"/>
            </a:pPr>
            <a:endParaRPr lang="en-AU" sz="1200" dirty="0"/>
          </a:p>
          <a:p>
            <a:pPr algn="l"/>
            <a:endParaRPr lang="en-AU" sz="1400" dirty="0"/>
          </a:p>
          <a:p>
            <a:pPr algn="l"/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chemeClr val="accent3">
                    <a:lumMod val="50000"/>
                  </a:schemeClr>
                </a:solidFill>
              </a:rPr>
              <a:t>The History of Racial Discrimination in Queensland</a:t>
            </a:r>
            <a:endParaRPr lang="en-A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215238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l"/>
            <a:r>
              <a:rPr lang="en-AU" sz="5000" b="1" u="sng" dirty="0">
                <a:solidFill>
                  <a:schemeClr val="accent6">
                    <a:lumMod val="50000"/>
                  </a:schemeClr>
                </a:solidFill>
              </a:rPr>
              <a:t>Controlled employment</a:t>
            </a:r>
            <a:endParaRPr lang="en-AU" sz="5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en-AU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en-AU" sz="40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 algn="l">
              <a:buAutoNum type="alphaUcPeriod" startAt="2"/>
            </a:pPr>
            <a:r>
              <a:rPr lang="en-AU" sz="4000" dirty="0" smtClean="0">
                <a:solidFill>
                  <a:schemeClr val="accent6">
                    <a:lumMod val="50000"/>
                  </a:schemeClr>
                </a:solidFill>
              </a:rPr>
              <a:t>Rural employment:	</a:t>
            </a:r>
          </a:p>
          <a:p>
            <a:pPr marL="342900" lvl="0" indent="-342900" algn="l"/>
            <a:endParaRPr lang="en-AU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 algn="l"/>
            <a:endParaRPr lang="en-AU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solidFill>
                  <a:schemeClr val="accent6">
                    <a:lumMod val="50000"/>
                  </a:schemeClr>
                </a:solidFill>
              </a:rPr>
              <a:t>   From 1897 – compulsory work contracts; 3000 workers in 1907, 5000 in 1960s</a:t>
            </a:r>
          </a:p>
          <a:p>
            <a:pPr algn="l">
              <a:buFont typeface="Arial" pitchFamily="34" charset="0"/>
              <a:buChar char="•"/>
            </a:pPr>
            <a:endParaRPr lang="en-AU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4000" dirty="0" smtClean="0">
                <a:solidFill>
                  <a:schemeClr val="accent6">
                    <a:lumMod val="50000"/>
                  </a:schemeClr>
                </a:solidFill>
              </a:rPr>
              <a:t> Girls and women from communities traded as domestics to early 1970s</a:t>
            </a:r>
          </a:p>
          <a:p>
            <a:pPr algn="l">
              <a:buFont typeface="Arial" pitchFamily="34" charset="0"/>
              <a:buChar char="•"/>
            </a:pPr>
            <a:endParaRPr lang="en-AU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solidFill>
                  <a:schemeClr val="accent6">
                    <a:lumMod val="50000"/>
                  </a:schemeClr>
                </a:solidFill>
              </a:rPr>
              <a:t>  Government rates profits ahead of known physical and sexual abuses</a:t>
            </a:r>
          </a:p>
          <a:p>
            <a:pPr algn="l"/>
            <a:r>
              <a:rPr lang="en-AU" sz="40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4000" dirty="0" smtClean="0">
                <a:solidFill>
                  <a:schemeClr val="accent6">
                    <a:lumMod val="50000"/>
                  </a:schemeClr>
                </a:solidFill>
              </a:rPr>
              <a:t>  Aboriginal workforce essential but government sets pitiful wages</a:t>
            </a:r>
          </a:p>
          <a:p>
            <a:pPr algn="l"/>
            <a:r>
              <a:rPr lang="en-AU" sz="40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4000" dirty="0" smtClean="0">
                <a:solidFill>
                  <a:schemeClr val="accent6">
                    <a:lumMod val="50000"/>
                  </a:schemeClr>
                </a:solidFill>
              </a:rPr>
              <a:t>  Widespread employment abuses but few checks on conditions</a:t>
            </a:r>
          </a:p>
          <a:p>
            <a:pPr marL="342900" lvl="0" indent="-342900" algn="l"/>
            <a:endParaRPr lang="en-AU" sz="4000" dirty="0"/>
          </a:p>
          <a:p>
            <a:pPr algn="l"/>
            <a:endParaRPr lang="en-AU" sz="1600" dirty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600" dirty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algn="r"/>
            <a:r>
              <a:rPr lang="en-US" sz="3500" b="1" i="1" dirty="0" smtClean="0">
                <a:solidFill>
                  <a:schemeClr val="accent3">
                    <a:lumMod val="50000"/>
                  </a:schemeClr>
                </a:solidFill>
              </a:rPr>
              <a:t>Dr </a:t>
            </a:r>
            <a:r>
              <a:rPr lang="en-US" sz="3500" b="1" i="1" dirty="0" err="1" smtClean="0">
                <a:solidFill>
                  <a:schemeClr val="accent3">
                    <a:lumMod val="50000"/>
                  </a:schemeClr>
                </a:solidFill>
              </a:rPr>
              <a:t>Ros</a:t>
            </a:r>
            <a:r>
              <a:rPr lang="en-US" sz="3500" b="1" i="1" dirty="0" smtClean="0">
                <a:solidFill>
                  <a:schemeClr val="accent3">
                    <a:lumMod val="50000"/>
                  </a:schemeClr>
                </a:solidFill>
              </a:rPr>
              <a:t> Kidd    www.linksdisk.com/roskidd</a:t>
            </a:r>
            <a:endParaRPr lang="en-AU" sz="35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r">
              <a:buFont typeface="Arial" pitchFamily="34" charset="0"/>
              <a:buChar char="•"/>
            </a:pPr>
            <a:endParaRPr lang="en-AU" sz="1200" dirty="0"/>
          </a:p>
          <a:p>
            <a:pPr algn="l"/>
            <a:endParaRPr lang="en-AU" sz="1400" dirty="0"/>
          </a:p>
          <a:p>
            <a:pPr algn="l"/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chemeClr val="accent3">
                    <a:lumMod val="50000"/>
                  </a:schemeClr>
                </a:solidFill>
              </a:rPr>
              <a:t>The History of Racial Discrimination in Queensland</a:t>
            </a:r>
            <a:endParaRPr lang="en-A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215238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en-AU" sz="2900" b="1" u="sng" dirty="0">
                <a:solidFill>
                  <a:schemeClr val="accent6">
                    <a:lumMod val="50000"/>
                  </a:schemeClr>
                </a:solidFill>
              </a:rPr>
              <a:t>Controlled </a:t>
            </a:r>
            <a:r>
              <a:rPr lang="en-AU" sz="2900" b="1" u="sng" dirty="0" smtClean="0">
                <a:solidFill>
                  <a:schemeClr val="accent6">
                    <a:lumMod val="50000"/>
                  </a:schemeClr>
                </a:solidFill>
              </a:rPr>
              <a:t>finances</a:t>
            </a:r>
          </a:p>
          <a:p>
            <a:pPr algn="l"/>
            <a:endParaRPr lang="en-AU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AU" sz="18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en-A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en-AU" sz="23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Government </a:t>
            </a:r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controls private accounts 1897 to 1972</a:t>
            </a:r>
          </a:p>
          <a:p>
            <a:pPr algn="l"/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Permission </a:t>
            </a:r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to withdraw from savings frequently refused</a:t>
            </a:r>
          </a:p>
          <a:p>
            <a:pPr algn="l"/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Employers </a:t>
            </a:r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rort ‘pocket money’; police frauds unchecked</a:t>
            </a:r>
          </a:p>
          <a:p>
            <a:pPr algn="l"/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1933 </a:t>
            </a:r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all bank accounts centralised, 80% committed for interest revenue</a:t>
            </a:r>
          </a:p>
          <a:p>
            <a:pPr algn="l"/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2300" dirty="0" smtClean="0">
                <a:solidFill>
                  <a:schemeClr val="accent6">
                    <a:lumMod val="50000"/>
                  </a:schemeClr>
                </a:solidFill>
              </a:rPr>
              <a:t>  Trust </a:t>
            </a:r>
            <a:r>
              <a:rPr lang="en-AU" sz="2300" dirty="0">
                <a:solidFill>
                  <a:schemeClr val="accent6">
                    <a:lumMod val="50000"/>
                  </a:schemeClr>
                </a:solidFill>
              </a:rPr>
              <a:t>funds misappropriated to cover government liabilities</a:t>
            </a:r>
          </a:p>
          <a:p>
            <a:pPr lvl="0" algn="l">
              <a:buFont typeface="Arial" pitchFamily="34" charset="0"/>
              <a:buChar char="•"/>
            </a:pPr>
            <a:endParaRPr lang="en-AU" sz="4000" dirty="0" smtClean="0"/>
          </a:p>
          <a:p>
            <a:pPr marL="342900" lvl="0" indent="-342900" algn="l"/>
            <a:endParaRPr lang="en-AU" sz="4000" dirty="0"/>
          </a:p>
          <a:p>
            <a:pPr algn="l"/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600" dirty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algn="r"/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Dr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Ros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 Kidd    www.linksdisk.com/roskidd</a:t>
            </a:r>
            <a:endParaRPr lang="en-A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r">
              <a:buFont typeface="Arial" pitchFamily="34" charset="0"/>
              <a:buChar char="•"/>
            </a:pPr>
            <a:endParaRPr lang="en-AU" sz="1200" dirty="0"/>
          </a:p>
          <a:p>
            <a:pPr algn="l"/>
            <a:endParaRPr lang="en-AU" sz="1400" dirty="0"/>
          </a:p>
          <a:p>
            <a:pPr algn="l"/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chemeClr val="accent3">
                    <a:lumMod val="50000"/>
                  </a:schemeClr>
                </a:solidFill>
              </a:rPr>
              <a:t>The History of Racial Discrimination in Queensland</a:t>
            </a:r>
            <a:endParaRPr lang="en-A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215238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AU" sz="2200" b="1" u="sng" dirty="0">
                <a:solidFill>
                  <a:schemeClr val="accent6">
                    <a:lumMod val="50000"/>
                  </a:schemeClr>
                </a:solidFill>
              </a:rPr>
              <a:t>‘Free’ from control</a:t>
            </a:r>
            <a:endParaRPr lang="en-AU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AU" sz="20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en-A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en-AU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AU" sz="1700" dirty="0" smtClean="0">
                <a:solidFill>
                  <a:schemeClr val="accent6">
                    <a:lumMod val="50000"/>
                  </a:schemeClr>
                </a:solidFill>
              </a:rPr>
              <a:t>  Half </a:t>
            </a:r>
            <a:r>
              <a:rPr lang="en-AU" sz="1700" dirty="0">
                <a:solidFill>
                  <a:schemeClr val="accent6">
                    <a:lumMod val="50000"/>
                  </a:schemeClr>
                </a:solidFill>
              </a:rPr>
              <a:t>Aboriginal population not ‘under the Act’ but constant risk</a:t>
            </a:r>
          </a:p>
          <a:p>
            <a:pPr algn="l"/>
            <a:r>
              <a:rPr lang="en-AU" sz="17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700" dirty="0" smtClean="0">
                <a:solidFill>
                  <a:schemeClr val="accent6">
                    <a:lumMod val="50000"/>
                  </a:schemeClr>
                </a:solidFill>
              </a:rPr>
              <a:t>  Routinely </a:t>
            </a:r>
            <a:r>
              <a:rPr lang="en-AU" sz="1700" dirty="0">
                <a:solidFill>
                  <a:schemeClr val="accent6">
                    <a:lumMod val="50000"/>
                  </a:schemeClr>
                </a:solidFill>
              </a:rPr>
              <a:t>denied rental homes; substandard amenities on country reserves</a:t>
            </a:r>
          </a:p>
          <a:p>
            <a:pPr lvl="0" algn="l"/>
            <a:endParaRPr lang="en-AU" sz="4000" dirty="0" smtClean="0"/>
          </a:p>
          <a:p>
            <a:pPr marL="342900" lvl="0" indent="-342900" algn="l"/>
            <a:endParaRPr lang="en-AU" sz="4000" dirty="0"/>
          </a:p>
          <a:p>
            <a:pPr algn="l"/>
            <a:r>
              <a:rPr lang="en-AU" sz="4000" dirty="0"/>
              <a:t> </a:t>
            </a:r>
            <a:endParaRPr lang="en-AU" sz="1600" dirty="0"/>
          </a:p>
          <a:p>
            <a:pPr lvl="0" algn="l">
              <a:buFont typeface="Arial" pitchFamily="34" charset="0"/>
              <a:buChar char="•"/>
            </a:pPr>
            <a:endParaRPr lang="en-AU" sz="1600" dirty="0" smtClean="0"/>
          </a:p>
          <a:p>
            <a:pPr lvl="0" algn="l">
              <a:buFont typeface="Arial" pitchFamily="34" charset="0"/>
              <a:buChar char="•"/>
            </a:pPr>
            <a:endParaRPr lang="en-AU" sz="1600" dirty="0"/>
          </a:p>
          <a:p>
            <a:pPr lvl="0" algn="l">
              <a:buFont typeface="Arial" pitchFamily="34" charset="0"/>
              <a:buChar char="•"/>
            </a:pPr>
            <a:endParaRPr lang="en-AU" sz="1400" dirty="0" smtClean="0"/>
          </a:p>
          <a:p>
            <a:pPr lvl="0" algn="l">
              <a:buFont typeface="Arial" pitchFamily="34" charset="0"/>
              <a:buChar char="•"/>
            </a:pPr>
            <a:endParaRPr lang="en-AU" sz="1400" dirty="0" smtClean="0"/>
          </a:p>
          <a:p>
            <a:pPr lvl="0" algn="l">
              <a:buFont typeface="Arial" pitchFamily="34" charset="0"/>
              <a:buChar char="•"/>
            </a:pPr>
            <a:endParaRPr lang="en-AU" sz="1500" dirty="0" smtClean="0"/>
          </a:p>
          <a:p>
            <a:pPr lvl="0" algn="l">
              <a:buFont typeface="Arial" pitchFamily="34" charset="0"/>
              <a:buChar char="•"/>
            </a:pPr>
            <a:endParaRPr lang="en-AU" sz="1500" dirty="0" smtClean="0"/>
          </a:p>
          <a:p>
            <a:pPr algn="r"/>
            <a:r>
              <a:rPr lang="en-US" sz="1500" b="1" i="1" dirty="0" smtClean="0">
                <a:solidFill>
                  <a:schemeClr val="accent3">
                    <a:lumMod val="50000"/>
                  </a:schemeClr>
                </a:solidFill>
              </a:rPr>
              <a:t>Dr </a:t>
            </a:r>
            <a:r>
              <a:rPr lang="en-US" sz="1500" b="1" i="1" dirty="0" err="1" smtClean="0">
                <a:solidFill>
                  <a:schemeClr val="accent3">
                    <a:lumMod val="50000"/>
                  </a:schemeClr>
                </a:solidFill>
              </a:rPr>
              <a:t>Ros</a:t>
            </a:r>
            <a:r>
              <a:rPr lang="en-US" sz="1500" b="1" i="1" dirty="0" smtClean="0">
                <a:solidFill>
                  <a:schemeClr val="accent3">
                    <a:lumMod val="50000"/>
                  </a:schemeClr>
                </a:solidFill>
              </a:rPr>
              <a:t> Kidd    www.linksdisk.com/roskidd</a:t>
            </a:r>
            <a:endParaRPr lang="en-AU" sz="15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r">
              <a:buFont typeface="Arial" pitchFamily="34" charset="0"/>
              <a:buChar char="•"/>
            </a:pPr>
            <a:endParaRPr lang="en-AU" sz="1200" dirty="0"/>
          </a:p>
          <a:p>
            <a:pPr algn="l"/>
            <a:endParaRPr lang="en-AU" sz="1400" dirty="0"/>
          </a:p>
          <a:p>
            <a:pPr algn="l"/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chemeClr val="accent3">
                    <a:lumMod val="50000"/>
                  </a:schemeClr>
                </a:solidFill>
              </a:rPr>
              <a:t>The History of Racial Discrimination in Queensland</a:t>
            </a:r>
            <a:endParaRPr lang="en-A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215238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en-AU" sz="2000" b="1" u="sng" dirty="0">
                <a:solidFill>
                  <a:schemeClr val="accent6">
                    <a:lumMod val="50000"/>
                  </a:schemeClr>
                </a:solidFill>
              </a:rPr>
              <a:t>Community policing</a:t>
            </a:r>
            <a:endParaRPr lang="en-A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en-AU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Aboriginal </a:t>
            </a:r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police work for manager, not community councils</a:t>
            </a:r>
          </a:p>
          <a:p>
            <a:pPr algn="l"/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Alcohol </a:t>
            </a:r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legal on communities from 1972, but minimal facilities</a:t>
            </a:r>
          </a:p>
          <a:p>
            <a:pPr algn="l"/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Sly </a:t>
            </a:r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grog fuels fights</a:t>
            </a:r>
          </a:p>
          <a:p>
            <a:pPr algn="l"/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Infrequent </a:t>
            </a:r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policing as Police and Aboriginal departments refuse to fund</a:t>
            </a:r>
          </a:p>
          <a:p>
            <a:pPr algn="l"/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State </a:t>
            </a:r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police from early 1980s but personnel problematic</a:t>
            </a:r>
          </a:p>
          <a:p>
            <a:pPr algn="l"/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accent6">
                    <a:lumMod val="50000"/>
                  </a:schemeClr>
                </a:solidFill>
              </a:rPr>
              <a:t>  Policing </a:t>
            </a:r>
            <a:r>
              <a:rPr lang="en-AU" sz="1600">
                <a:solidFill>
                  <a:schemeClr val="accent6">
                    <a:lumMod val="50000"/>
                  </a:schemeClr>
                </a:solidFill>
              </a:rPr>
              <a:t>reports </a:t>
            </a:r>
            <a:r>
              <a:rPr lang="en-AU" sz="1600" smtClean="0">
                <a:solidFill>
                  <a:schemeClr val="accent6">
                    <a:lumMod val="50000"/>
                  </a:schemeClr>
                </a:solidFill>
              </a:rPr>
              <a:t>show </a:t>
            </a:r>
            <a:r>
              <a:rPr lang="en-AU" sz="1600" dirty="0">
                <a:solidFill>
                  <a:schemeClr val="accent6">
                    <a:lumMod val="50000"/>
                  </a:schemeClr>
                </a:solidFill>
              </a:rPr>
              <a:t>community complaints still ignored</a:t>
            </a:r>
          </a:p>
          <a:p>
            <a:pPr algn="l"/>
            <a:r>
              <a:rPr lang="en-AU" sz="14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AU" sz="1400" i="1" dirty="0" smtClean="0">
                <a:solidFill>
                  <a:schemeClr val="accent6">
                    <a:lumMod val="50000"/>
                  </a:schemeClr>
                </a:solidFill>
              </a:rPr>
              <a:t>Cape York Justice Study, 2001: Palm Island Select Committee Report, 2005;  Palm </a:t>
            </a:r>
            <a:r>
              <a:rPr lang="en-AU" sz="1400" i="1" dirty="0">
                <a:solidFill>
                  <a:schemeClr val="accent6">
                    <a:lumMod val="50000"/>
                  </a:schemeClr>
                </a:solidFill>
              </a:rPr>
              <a:t>Island: Future Directions</a:t>
            </a:r>
            <a:r>
              <a:rPr lang="en-AU" sz="1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AU" sz="1400" dirty="0" smtClean="0">
                <a:solidFill>
                  <a:schemeClr val="accent6">
                    <a:lumMod val="50000"/>
                  </a:schemeClr>
                </a:solidFill>
              </a:rPr>
              <a:t>2006)</a:t>
            </a:r>
            <a:endParaRPr lang="en-AU" sz="14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en-AU" sz="1200" dirty="0" smtClean="0"/>
          </a:p>
          <a:p>
            <a:pPr lvl="0" algn="l">
              <a:buFont typeface="Arial" pitchFamily="34" charset="0"/>
              <a:buChar char="•"/>
            </a:pPr>
            <a:endParaRPr lang="en-AU" sz="1200" dirty="0" smtClean="0"/>
          </a:p>
          <a:p>
            <a:pPr lvl="0" algn="l">
              <a:buFont typeface="Arial" pitchFamily="34" charset="0"/>
              <a:buChar char="•"/>
            </a:pPr>
            <a:endParaRPr lang="en-AU" sz="1200" dirty="0" smtClean="0"/>
          </a:p>
          <a:p>
            <a:pPr algn="r"/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Dr </a:t>
            </a:r>
            <a:r>
              <a:rPr lang="en-US" sz="1400" b="1" i="1" dirty="0" err="1" smtClean="0">
                <a:solidFill>
                  <a:schemeClr val="accent3">
                    <a:lumMod val="50000"/>
                  </a:schemeClr>
                </a:solidFill>
              </a:rPr>
              <a:t>Ros</a:t>
            </a:r>
            <a:r>
              <a:rPr lang="en-US" sz="1400" b="1" i="1" dirty="0" smtClean="0">
                <a:solidFill>
                  <a:schemeClr val="accent3">
                    <a:lumMod val="50000"/>
                  </a:schemeClr>
                </a:solidFill>
              </a:rPr>
              <a:t> Kidd    www.linksdisk.com/roskidd</a:t>
            </a:r>
            <a:endParaRPr lang="en-A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r">
              <a:buFont typeface="Arial" pitchFamily="34" charset="0"/>
              <a:buChar char="•"/>
            </a:pPr>
            <a:endParaRPr lang="en-AU" sz="1200" dirty="0"/>
          </a:p>
          <a:p>
            <a:pPr algn="l"/>
            <a:endParaRPr lang="en-AU" sz="1400" dirty="0"/>
          </a:p>
          <a:p>
            <a:pPr algn="l"/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140</Words>
  <Application>Microsoft Office PowerPoint</Application>
  <PresentationFormat>On-screen Show (4:3)</PresentationFormat>
  <Paragraphs>277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History of Racial Discrimination in Queensland</vt:lpstr>
      <vt:lpstr>The History of Racial Discrimination in Queensland</vt:lpstr>
      <vt:lpstr>The History of Racial Discrimination in Queensland</vt:lpstr>
      <vt:lpstr>The History of Racial Discrimination in Queensland</vt:lpstr>
      <vt:lpstr>The History of Racial Discrimination in Queensland</vt:lpstr>
      <vt:lpstr>The History of Racial Discrimination in Queensland</vt:lpstr>
      <vt:lpstr>The History of Racial Discrimination in Queensland</vt:lpstr>
      <vt:lpstr>The History of Racial Discrimination in Queensland</vt:lpstr>
      <vt:lpstr>The History of Racial Discrimination in Queensland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Racial Discrimination in Queensland</dc:title>
  <dc:creator>Ros</dc:creator>
  <cp:lastModifiedBy>Ros</cp:lastModifiedBy>
  <cp:revision>40</cp:revision>
  <dcterms:created xsi:type="dcterms:W3CDTF">2010-08-23T04:01:03Z</dcterms:created>
  <dcterms:modified xsi:type="dcterms:W3CDTF">2010-08-29T00:03:23Z</dcterms:modified>
</cp:coreProperties>
</file>